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272" r:id="rId4"/>
    <p:sldId id="264" r:id="rId5"/>
    <p:sldId id="273" r:id="rId6"/>
    <p:sldId id="280" r:id="rId7"/>
    <p:sldId id="265" r:id="rId8"/>
    <p:sldId id="266" r:id="rId9"/>
    <p:sldId id="267" r:id="rId10"/>
    <p:sldId id="277" r:id="rId11"/>
    <p:sldId id="268" r:id="rId12"/>
    <p:sldId id="282" r:id="rId13"/>
    <p:sldId id="269" r:id="rId14"/>
    <p:sldId id="278" r:id="rId15"/>
    <p:sldId id="281" r:id="rId16"/>
    <p:sldId id="270" r:id="rId17"/>
    <p:sldId id="279" r:id="rId18"/>
    <p:sldId id="275" r:id="rId19"/>
    <p:sldId id="274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99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250" autoAdjust="0"/>
  </p:normalViewPr>
  <p:slideViewPr>
    <p:cSldViewPr>
      <p:cViewPr varScale="1">
        <p:scale>
          <a:sx n="109" d="100"/>
          <a:sy n="109" d="100"/>
        </p:scale>
        <p:origin x="6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6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FE6301-FD44-4E8B-B2CD-F845C66DBD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EF6A-6E6D-4287-BDDC-FF2DE4FBA4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7867223-16C6-4E20-BA74-23A1191775F5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4383C-DE70-4656-8B14-24E5ADAD1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BDE27-61B3-4DD3-82F0-5C3FC70099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2D4FE07-E448-4578-B6D4-E34B12454E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80A0F-7267-4783-BD2B-A532B85393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FDCE-5172-4069-AB66-71AA811E65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E46A111-2BF9-4ABF-B994-B0CE8FC11377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1B3FE4F-746C-4698-921B-7C5F8C1DE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33C2BDF-18C6-411F-BF44-4C258968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63B62-7B72-4D11-B1D6-EDDA9ADEE9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9AD53-027C-4F99-935D-96322A80B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490BC8FD-E26A-4335-A7AF-93805CF4EFC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CDF81B31-7DD0-4E4F-B3AD-C625E46F1E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0F4343BC-2660-48AB-BC4B-CE983B907E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2CA02D3-BA5E-43B7-897A-2390E149D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B94ECE-6264-4640-A1AC-21D409213172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39E3022D-2AD2-4D38-A7FF-74E81775ED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F85AFBF6-4DE8-456A-854E-1616463EC5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D9B1E531-B581-4FF7-AA59-55EACAB6A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AB2187-8B05-4E29-BF92-20FE903F6367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6231D66-BFC0-4BD6-ABFC-1048776712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A9671C2E-98FD-4F07-AEAB-E6153F13E3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3E6FA62A-5BF8-4753-995F-BA7F45B64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F9BBCA-6750-4BE0-9EB5-F4A55B8CBE55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3084947-6EB1-4BEF-9477-02D125E147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AE13D33-A500-4AD1-A586-E63E10712B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91BF3ECF-C2F1-40AB-B15C-27A83B8AD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61070E-6E6D-4E44-A65B-640771D343C1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54B5E89E-80E4-459B-A49A-958EFF6CD0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17520EB2-D82A-4B65-9873-5504AB27C3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8C0177D-7F44-42DA-8DB5-6C38AAFE5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675A72-E8BA-4F0F-8E46-66906BED2D6C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id="{AF41AB3E-CC6B-455F-87B3-6D9BD98631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0825" cy="6856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EA159371-A752-44AB-8FA0-5F50755F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73B6232D-D876-4BB3-B69F-581D857452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3200400"/>
            <a:ext cx="9144000" cy="914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B958E23E-E71E-4F2E-AC9E-6934F0F16DF6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3200400"/>
            <a:ext cx="9144000" cy="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id="{097AE5EA-5269-4541-9178-9887EBBD7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9" name="Picture 31" descr="CL_Logo_RGB_PNG">
            <a:extLst>
              <a:ext uri="{FF2B5EF4-FFF2-40B4-BE49-F238E27FC236}">
                <a16:creationId xmlns:a16="http://schemas.microsoft.com/office/drawing/2014/main" id="{F474B56A-4EBA-42FD-B1ED-B65CA98A3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13450" y="5002213"/>
            <a:ext cx="26971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" y="3365500"/>
            <a:ext cx="8229600" cy="304800"/>
          </a:xfrm>
          <a:solidFill>
            <a:schemeClr val="accent1"/>
          </a:solidFill>
        </p:spPr>
        <p:txBody>
          <a:bodyPr/>
          <a:lstStyle>
            <a:lvl1pPr>
              <a:spcBef>
                <a:spcPct val="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1828800"/>
          </a:xfrm>
        </p:spPr>
        <p:txBody>
          <a:bodyPr anchor="b"/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56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E4CE35-87A0-42B1-87C7-DA14C8B576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3E5D5-C50A-4BE3-AD5E-6F600E4DD528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967BA3-7115-473C-A8F5-28C7E534A9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89AE53-375D-45CD-9FBF-3C3A0A9A0C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33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2813"/>
            <a:ext cx="2057400" cy="48783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2813"/>
            <a:ext cx="6019800" cy="48783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63D167-906A-43D4-96EB-DEB1FD0792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85BB1-6E79-4211-94ED-555E69F411C1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C3202A-90AA-4AB8-B0F9-62DBA0CA63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AB6D45-530B-40C1-BC92-BF55762AFB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069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2813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43AB87-14D6-4001-887D-379FF50B64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7FCA8-00A2-4EDD-B3E1-E29B0FE5A919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C797C0-F19C-4F10-8E99-D7B5ECDA7A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EB036-1041-4520-9E5B-E4ACDFD3A6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39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CD56D6-CDD5-4DD2-9776-70DEAFDB22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99529-1635-4F1E-93B8-704AF933BB74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2A7A4F-AE50-4613-A6ED-6C8DBB2DC9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DADCA1-4EFD-4A8D-9F8D-745AE5AE4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681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D1F7E9-76B8-4B18-BB65-18DAD6A789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A4CE7-F74A-4C9B-9786-8B29A6FEA733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12EF0B0-A880-4B24-93EF-92848D6BC2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AAD4A-38C3-4534-8A98-F63C9794FD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04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79092-4E59-4FE3-8CDE-E5676FB3EE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E0793-A9E2-4644-9174-E1E0F3E9DE32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D85FC3-0F3D-4F71-9ABE-DAD2943AF8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49805A-083D-462F-BFDD-D022AC9F1C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76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EA1A313-0E2C-480B-8F43-C08A42C42C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89062-675A-4024-8E9F-B8492A2BF482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E83087F-931C-4424-8F12-A9AC7F6744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2B88C2-DE76-4A19-A3EE-7FBF0CED4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36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917BEC7-291F-4D1C-AE5C-CC968DED2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3DBD2-DEEE-4610-A4AB-1F6720BA1515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511B6AB-AD29-4004-AC7E-F73BAC6368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674B1-EB1D-4F81-8031-A85875F57F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67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3308C2-BC76-421E-A4D2-5472DBF006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4EA42-A84F-4C38-BAFF-624FF0337390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3362E1B-6EA4-455E-92B6-A3390C297C0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567F92-AFFF-405A-9F75-F9742E8978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46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D2ADE-6D20-49E3-9D97-307C0ECCD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6CFB7-4652-4C5B-959E-2907E2B56F99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EF73A0-E868-4ED7-90E3-192B18964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1D7A6A-B544-414C-9B57-BDFEE60FEC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01BD0-72EC-419B-B186-BC297DBE2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4FF36-9315-4965-8E82-458B6BA95B97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A2CAFB-AC65-46FC-94EC-040D86FD24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83A93-C3F2-4071-A8A9-0B821914FF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99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5">
            <a:extLst>
              <a:ext uri="{FF2B5EF4-FFF2-40B4-BE49-F238E27FC236}">
                <a16:creationId xmlns:a16="http://schemas.microsoft.com/office/drawing/2014/main" id="{3C05FA46-34C6-4CDD-8C79-0FFD4DC3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0" b="52380"/>
          <a:stretch>
            <a:fillRect/>
          </a:stretch>
        </p:blipFill>
        <p:spPr bwMode="gray">
          <a:xfrm>
            <a:off x="0" y="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1">
            <a:extLst>
              <a:ext uri="{FF2B5EF4-FFF2-40B4-BE49-F238E27FC236}">
                <a16:creationId xmlns:a16="http://schemas.microsoft.com/office/drawing/2014/main" id="{E36ED5A8-4615-4259-ACF9-B12CE54C34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84213"/>
            <a:ext cx="9144000" cy="1095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474BFE6-3C63-44A3-9E6B-7350BFD78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D1D4677-09E3-4F02-935B-0C676142CE2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57800" y="6426200"/>
            <a:ext cx="1371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6905431-E9C6-4D57-B554-33DD44F99335}" type="datetimeFigureOut">
              <a:rPr lang="en-US" altLang="en-US"/>
              <a:pPr>
                <a:defRPr/>
              </a:pPr>
              <a:t>3/30/2020</a:t>
            </a:fld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36E16D5-CD48-4312-881D-E41930BB24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426200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fld id="{65A3EC8E-5395-435A-BE22-26D5FB98312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047549BE-5208-476F-A55D-B22B7C2F9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912813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Rectangle 18">
            <a:extLst>
              <a:ext uri="{FF2B5EF4-FFF2-40B4-BE49-F238E27FC236}">
                <a16:creationId xmlns:a16="http://schemas.microsoft.com/office/drawing/2014/main" id="{62F1C6E0-3CFF-49A9-907D-0FB4452866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721475"/>
            <a:ext cx="9144000" cy="1365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033" name="Picture 29" descr="CL_Logo_RGB_PNG">
            <a:extLst>
              <a:ext uri="{FF2B5EF4-FFF2-40B4-BE49-F238E27FC236}">
                <a16:creationId xmlns:a16="http://schemas.microsoft.com/office/drawing/2014/main" id="{C2F8A402-3ABE-4F3D-9A85-5F7B8FF01C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6035675"/>
            <a:ext cx="154463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ts val="2200"/>
        </a:lnSpc>
        <a:spcBef>
          <a:spcPct val="5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7013" algn="l" rtl="0" eaLnBrk="0" fontAlgn="base" hangingPunct="0">
        <a:lnSpc>
          <a:spcPts val="2200"/>
        </a:lnSpc>
        <a:spcBef>
          <a:spcPct val="5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449263" indent="-219075" algn="l" rtl="0" eaLnBrk="0" fontAlgn="base" hangingPunct="0">
        <a:lnSpc>
          <a:spcPts val="18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600">
          <a:solidFill>
            <a:schemeClr val="tx1"/>
          </a:solidFill>
          <a:latin typeface="+mn-lt"/>
        </a:defRPr>
      </a:lvl3pPr>
      <a:lvl4pPr marL="682625" indent="-231775" algn="l" rtl="0" eaLnBrk="0" fontAlgn="base" hangingPunct="0">
        <a:lnSpc>
          <a:spcPts val="18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600">
          <a:solidFill>
            <a:schemeClr val="tx1"/>
          </a:solidFill>
          <a:latin typeface="+mn-lt"/>
        </a:defRPr>
      </a:lvl4pPr>
      <a:lvl5pPr marL="915988" indent="-231775" algn="l" rtl="0" eaLnBrk="0" fontAlgn="base" hangingPunct="0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5pPr>
      <a:lvl6pPr marL="13731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6pPr>
      <a:lvl7pPr marL="18303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7pPr>
      <a:lvl8pPr marL="22875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8pPr>
      <a:lvl9pPr marL="2744788" indent="-231775" algn="l" rtl="0" eaLnBrk="1" fontAlgn="base" hangingPunct="1">
        <a:lnSpc>
          <a:spcPts val="1600"/>
        </a:lnSpc>
        <a:spcBef>
          <a:spcPct val="5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3BD460C4-542E-4C13-82DB-D7CB4D0A6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981200"/>
            <a:ext cx="7772400" cy="860425"/>
          </a:xfrm>
        </p:spPr>
        <p:txBody>
          <a:bodyPr/>
          <a:lstStyle/>
          <a:p>
            <a:pPr eaLnBrk="1" hangingPunct="1"/>
            <a:r>
              <a:rPr lang="en-US" altLang="en-US" b="1">
                <a:cs typeface="Arial" panose="020B0604020202020204" pitchFamily="34" charset="0"/>
              </a:rPr>
              <a:t>Chapter 4: Chemical reactions</a:t>
            </a:r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34345F39-0D52-4BC3-8D89-00DB0229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570230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5554DD4D-14B7-4D3D-85BF-E2F83DC8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0650"/>
            <a:ext cx="8229600" cy="814388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Enthalpy</a:t>
            </a:r>
          </a:p>
        </p:txBody>
      </p:sp>
      <p:sp>
        <p:nvSpPr>
          <p:cNvPr id="18435" name="Content Placeholder 3">
            <a:extLst>
              <a:ext uri="{FF2B5EF4-FFF2-40B4-BE49-F238E27FC236}">
                <a16:creationId xmlns:a16="http://schemas.microsoft.com/office/drawing/2014/main" id="{8CB94B70-3AA3-48BE-8821-8D747CA4F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966788"/>
            <a:ext cx="8305800" cy="395128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is the heat absorbed in a chemical reaction at constant pressure. 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The change in enthalpy: the heat of reaction, 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is given the symbol ∆</a:t>
            </a:r>
            <a:r>
              <a:rPr lang="en-AU" altLang="en-US" sz="2800" i="1">
                <a:solidFill>
                  <a:schemeClr val="accent2"/>
                </a:solidFill>
              </a:rPr>
              <a:t>H</a:t>
            </a:r>
            <a:r>
              <a:rPr lang="en-AU" altLang="en-US" sz="2800">
                <a:solidFill>
                  <a:schemeClr val="accent2"/>
                </a:solidFill>
              </a:rPr>
              <a:t>. It is measured in kJ mol</a:t>
            </a:r>
            <a:r>
              <a:rPr lang="en-AU" altLang="en-US" sz="2800" baseline="30000">
                <a:solidFill>
                  <a:schemeClr val="accent2"/>
                </a:solidFill>
              </a:rPr>
              <a:t>-1</a:t>
            </a:r>
            <a:endParaRPr lang="en-AU" altLang="en-US" sz="2800">
              <a:solidFill>
                <a:schemeClr val="accent2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marL="0" indent="0" algn="ctr"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marL="0" indent="0" algn="ctr"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marL="0" indent="0" algn="ctr"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 Exothermic reactions have negative ∆</a:t>
            </a:r>
            <a:r>
              <a:rPr lang="en-AU" altLang="en-US" sz="2800" i="1">
                <a:solidFill>
                  <a:schemeClr val="accent2"/>
                </a:solidFill>
              </a:rPr>
              <a:t>H </a:t>
            </a:r>
            <a:r>
              <a:rPr lang="en-AU" altLang="en-US" sz="2800">
                <a:solidFill>
                  <a:schemeClr val="accent2"/>
                </a:solidFill>
              </a:rPr>
              <a:t>values. Endothermic reactions have positive ∆</a:t>
            </a:r>
            <a:r>
              <a:rPr lang="en-AU" altLang="en-US" sz="2800" i="1">
                <a:solidFill>
                  <a:schemeClr val="accent2"/>
                </a:solidFill>
              </a:rPr>
              <a:t>H </a:t>
            </a:r>
            <a:r>
              <a:rPr lang="en-AU" altLang="en-US" sz="2800">
                <a:solidFill>
                  <a:schemeClr val="accent2"/>
                </a:solidFill>
              </a:rPr>
              <a:t>values.</a:t>
            </a:r>
          </a:p>
          <a:p>
            <a:pPr marL="0" indent="0" algn="ctr"/>
            <a:endParaRPr lang="en-AU" altLang="en-US"/>
          </a:p>
        </p:txBody>
      </p:sp>
      <p:pic>
        <p:nvPicPr>
          <p:cNvPr id="18436" name="Picture 1">
            <a:extLst>
              <a:ext uri="{FF2B5EF4-FFF2-40B4-BE49-F238E27FC236}">
                <a16:creationId xmlns:a16="http://schemas.microsoft.com/office/drawing/2014/main" id="{57FF76D2-774C-4111-989B-8FA851A02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-2" b="9903"/>
          <a:stretch>
            <a:fillRect/>
          </a:stretch>
        </p:blipFill>
        <p:spPr bwMode="auto">
          <a:xfrm>
            <a:off x="2971800" y="2971800"/>
            <a:ext cx="2503488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98B3E-4112-45BF-A888-3B679453B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4800" y="36513"/>
            <a:ext cx="4041775" cy="639762"/>
          </a:xfrm>
        </p:spPr>
        <p:txBody>
          <a:bodyPr/>
          <a:lstStyle/>
          <a:p>
            <a:pPr>
              <a:defRPr/>
            </a:pPr>
            <a:r>
              <a:rPr lang="en-A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Temperature</a:t>
            </a:r>
          </a:p>
        </p:txBody>
      </p:sp>
      <p:sp>
        <p:nvSpPr>
          <p:cNvPr id="20483" name="Content Placeholder 1">
            <a:extLst>
              <a:ext uri="{FF2B5EF4-FFF2-40B4-BE49-F238E27FC236}">
                <a16:creationId xmlns:a16="http://schemas.microsoft.com/office/drawing/2014/main" id="{EB72839C-A5A3-4B7B-AB4B-5F8185E57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1000" y="1295400"/>
            <a:ext cx="8736013" cy="41148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200" i="1" dirty="0">
                <a:solidFill>
                  <a:schemeClr val="accent2"/>
                </a:solidFill>
              </a:rPr>
              <a:t>An indicator of the change in energy of a substance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Water is heated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heat energy absorbed and temperature increases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AU" altLang="en-US" sz="2800" dirty="0">
              <a:solidFill>
                <a:schemeClr val="accent2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Water is cooled 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heat energy released and temperature decreases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09A5308D-7590-4E09-BD68-40548A828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506663"/>
            <a:ext cx="2493962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7FB66-C07C-4F75-92CA-6D525B84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686800" cy="44196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</a:rPr>
              <a:t>		 </a:t>
            </a:r>
            <a:r>
              <a:rPr lang="en-AU" sz="2800" kern="1200" dirty="0">
                <a:solidFill>
                  <a:schemeClr val="accent2"/>
                </a:solidFill>
              </a:rPr>
              <a:t>kelvin (K)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only has positive values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			Temperature (</a:t>
            </a:r>
            <a:r>
              <a:rPr lang="en-AU" sz="2800" kern="1200" baseline="30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C) = Temperature (K) -273</a:t>
            </a:r>
            <a:endParaRPr lang="en-AU" sz="2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508" name="Rectangle 1">
            <a:extLst>
              <a:ext uri="{FF2B5EF4-FFF2-40B4-BE49-F238E27FC236}">
                <a16:creationId xmlns:a16="http://schemas.microsoft.com/office/drawing/2014/main" id="{409CD953-02DF-42C7-8DEE-703005747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490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en-AU" altLang="en-US" sz="2800" b="1">
                <a:solidFill>
                  <a:schemeClr val="bg1"/>
                </a:solidFill>
              </a:rPr>
              <a:t>Absolute temperature scale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D065B1BB-F9AD-4F1B-8391-C5C33D7D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486400" cy="566738"/>
          </a:xfrm>
        </p:spPr>
        <p:txBody>
          <a:bodyPr/>
          <a:lstStyle/>
          <a:p>
            <a:r>
              <a:rPr lang="en-AU" altLang="en-US" sz="3200">
                <a:solidFill>
                  <a:schemeClr val="bg1"/>
                </a:solidFill>
              </a:rPr>
              <a:t>Specific heat capacity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18B170-D98E-47E7-9337-576DF8050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600" y="5334000"/>
            <a:ext cx="7162800" cy="8048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i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heat needed to increase the temperature of 1 g of the substance by 1 K.</a:t>
            </a: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8351E284-2E40-45DD-B952-022F0F27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14262"/>
          <a:stretch>
            <a:fillRect/>
          </a:stretch>
        </p:blipFill>
        <p:spPr bwMode="auto">
          <a:xfrm>
            <a:off x="1676400" y="914400"/>
            <a:ext cx="5211763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7">
            <a:extLst>
              <a:ext uri="{FF2B5EF4-FFF2-40B4-BE49-F238E27FC236}">
                <a16:creationId xmlns:a16="http://schemas.microsoft.com/office/drawing/2014/main" id="{47E7D61E-A876-476F-9CAA-7B10B949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38200"/>
            <a:ext cx="8229600" cy="41148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The specific heat capacity of water is 4.18 J K</a:t>
            </a:r>
            <a:r>
              <a:rPr lang="en-AU" altLang="en-US" sz="2800" baseline="30000" dirty="0">
                <a:solidFill>
                  <a:schemeClr val="accent2"/>
                </a:solidFill>
              </a:rPr>
              <a:t>-1</a:t>
            </a:r>
            <a:r>
              <a:rPr lang="en-AU" altLang="en-US" sz="2800" dirty="0">
                <a:solidFill>
                  <a:schemeClr val="accent2"/>
                </a:solidFill>
              </a:rPr>
              <a:t> g</a:t>
            </a:r>
            <a:r>
              <a:rPr lang="en-AU" altLang="en-US" sz="2800" baseline="30000" dirty="0">
                <a:solidFill>
                  <a:schemeClr val="accent2"/>
                </a:solidFill>
              </a:rPr>
              <a:t>-1</a:t>
            </a:r>
            <a:r>
              <a:rPr lang="en-AU" altLang="en-US" sz="2800" dirty="0">
                <a:solidFill>
                  <a:schemeClr val="accent2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4.18 joules of energy is needed to increase the temperature of 1 gram of water by 1 K.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28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The total amount of energy needed to heat a substance is dependent on the: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Tx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 mass of the substance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Tx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substance; i.e. its specific heat capacity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Tx/>
              <a:buChar char="•"/>
              <a:defRPr/>
            </a:pPr>
            <a:r>
              <a:rPr lang="en-AU" altLang="en-US" sz="2800" dirty="0">
                <a:solidFill>
                  <a:schemeClr val="accent2"/>
                </a:solidFill>
              </a:rPr>
              <a:t>increase in temperature required.</a:t>
            </a:r>
          </a:p>
        </p:txBody>
      </p:sp>
      <p:sp>
        <p:nvSpPr>
          <p:cNvPr id="23555" name="Title 1">
            <a:extLst>
              <a:ext uri="{FF2B5EF4-FFF2-40B4-BE49-F238E27FC236}">
                <a16:creationId xmlns:a16="http://schemas.microsoft.com/office/drawing/2014/main" id="{72B6CE70-A039-4481-8221-BF3CAF60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486400" cy="566738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Specific heat capacity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7">
            <a:extLst>
              <a:ext uri="{FF2B5EF4-FFF2-40B4-BE49-F238E27FC236}">
                <a16:creationId xmlns:a16="http://schemas.microsoft.com/office/drawing/2014/main" id="{965730CE-F23A-4663-97D2-92D46F0B9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4114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This can be written as a mathematical equation: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algn="ctr"/>
            <a:r>
              <a:rPr lang="en-AU" altLang="en-US" sz="2800" i="1">
                <a:solidFill>
                  <a:schemeClr val="accent2"/>
                </a:solidFill>
              </a:rPr>
              <a:t>q </a:t>
            </a:r>
            <a:r>
              <a:rPr lang="en-AU" altLang="en-US" sz="2800">
                <a:solidFill>
                  <a:schemeClr val="accent2"/>
                </a:solidFill>
              </a:rPr>
              <a:t>=  </a:t>
            </a:r>
            <a:r>
              <a:rPr lang="en-AU" altLang="en-US" sz="2800" i="1">
                <a:solidFill>
                  <a:schemeClr val="accent2"/>
                </a:solidFill>
              </a:rPr>
              <a:t>mC</a:t>
            </a:r>
            <a:r>
              <a:rPr lang="en-AU" altLang="en-US" sz="2800">
                <a:solidFill>
                  <a:schemeClr val="accent2"/>
                </a:solidFill>
              </a:rPr>
              <a:t>∆</a:t>
            </a:r>
            <a:r>
              <a:rPr lang="en-AU" altLang="en-US" sz="2800" i="1">
                <a:solidFill>
                  <a:schemeClr val="accent2"/>
                </a:solidFill>
              </a:rPr>
              <a:t>T</a:t>
            </a:r>
          </a:p>
          <a:p>
            <a:pPr algn="ctr"/>
            <a:endParaRPr lang="en-AU" altLang="en-US" sz="2800" i="1">
              <a:solidFill>
                <a:schemeClr val="accent2"/>
              </a:solidFill>
            </a:endParaRPr>
          </a:p>
          <a:p>
            <a:r>
              <a:rPr lang="en-AU" altLang="en-US" sz="2800">
                <a:solidFill>
                  <a:schemeClr val="accent2"/>
                </a:solidFill>
              </a:rPr>
              <a:t>where:</a:t>
            </a:r>
          </a:p>
          <a:p>
            <a:r>
              <a:rPr lang="en-AU" altLang="en-US" sz="2800" i="1">
                <a:solidFill>
                  <a:schemeClr val="accent2"/>
                </a:solidFill>
              </a:rPr>
              <a:t>q </a:t>
            </a:r>
            <a:r>
              <a:rPr lang="en-AU" altLang="en-US" sz="2800">
                <a:solidFill>
                  <a:schemeClr val="accent2"/>
                </a:solidFill>
              </a:rPr>
              <a:t>is the quantity of heat involved, in joules (J)</a:t>
            </a:r>
          </a:p>
          <a:p>
            <a:r>
              <a:rPr lang="en-AU" altLang="en-US" sz="2800" i="1">
                <a:solidFill>
                  <a:schemeClr val="accent2"/>
                </a:solidFill>
              </a:rPr>
              <a:t>m </a:t>
            </a:r>
            <a:r>
              <a:rPr lang="en-AU" altLang="en-US" sz="2800">
                <a:solidFill>
                  <a:schemeClr val="accent2"/>
                </a:solidFill>
              </a:rPr>
              <a:t>is the mass of the substance, in grams (g)</a:t>
            </a:r>
          </a:p>
          <a:p>
            <a:pPr>
              <a:lnSpc>
                <a:spcPct val="100000"/>
              </a:lnSpc>
            </a:pPr>
            <a:r>
              <a:rPr lang="en-AU" altLang="en-US" sz="2800" i="1">
                <a:solidFill>
                  <a:schemeClr val="accent2"/>
                </a:solidFill>
              </a:rPr>
              <a:t>C </a:t>
            </a:r>
            <a:r>
              <a:rPr lang="en-AU" altLang="en-US" sz="2800">
                <a:solidFill>
                  <a:schemeClr val="accent2"/>
                </a:solidFill>
              </a:rPr>
              <a:t>is the specific heat capacity of the substance, measured in J K</a:t>
            </a:r>
            <a:r>
              <a:rPr lang="en-AU" altLang="en-US" sz="2800" baseline="30000">
                <a:solidFill>
                  <a:schemeClr val="accent2"/>
                </a:solidFill>
              </a:rPr>
              <a:t>-1</a:t>
            </a:r>
            <a:r>
              <a:rPr lang="en-AU" altLang="en-US" sz="2800">
                <a:solidFill>
                  <a:schemeClr val="accent2"/>
                </a:solidFill>
              </a:rPr>
              <a:t> g</a:t>
            </a:r>
            <a:r>
              <a:rPr lang="en-AU" altLang="en-US" sz="2800" baseline="30000">
                <a:solidFill>
                  <a:schemeClr val="accent2"/>
                </a:solidFill>
              </a:rPr>
              <a:t>-1</a:t>
            </a:r>
          </a:p>
          <a:p>
            <a:r>
              <a:rPr lang="en-AU" altLang="en-US" sz="2800">
                <a:solidFill>
                  <a:schemeClr val="accent2"/>
                </a:solidFill>
              </a:rPr>
              <a:t>∆</a:t>
            </a:r>
            <a:r>
              <a:rPr lang="en-AU" altLang="en-US" sz="2800" i="1">
                <a:solidFill>
                  <a:schemeClr val="accent2"/>
                </a:solidFill>
              </a:rPr>
              <a:t>T </a:t>
            </a:r>
            <a:r>
              <a:rPr lang="en-AU" altLang="en-US" sz="2800">
                <a:solidFill>
                  <a:schemeClr val="accent2"/>
                </a:solidFill>
              </a:rPr>
              <a:t>is the change in temperature, in kelvin (K).</a:t>
            </a:r>
          </a:p>
          <a:p>
            <a:r>
              <a:rPr lang="en-AU" altLang="en-US" sz="2800">
                <a:solidFill>
                  <a:schemeClr val="accent2"/>
                </a:solidFill>
              </a:rPr>
              <a:t>(final temperature - initial temperature)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0DE3D4-5F8D-42DD-9070-07D18489E52C}"/>
              </a:ext>
            </a:extLst>
          </p:cNvPr>
          <p:cNvSpPr/>
          <p:nvPr/>
        </p:nvSpPr>
        <p:spPr bwMode="auto">
          <a:xfrm>
            <a:off x="3352800" y="1676400"/>
            <a:ext cx="2743200" cy="838200"/>
          </a:xfrm>
          <a:prstGeom prst="rect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AU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BFA93ACA-9001-4C18-8992-BC99A1FD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685800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Combustion reactions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C8D8157C-F23C-4682-9A85-9887AEE3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52525"/>
            <a:ext cx="8686800" cy="41148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Reactions where substances are burnt in the presence of oxygen and release large amounts of energy. 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Generally, combustion refers to the burning of fuels to release the energy needed for our daily activities. 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</p:txBody>
      </p:sp>
      <p:pic>
        <p:nvPicPr>
          <p:cNvPr id="25604" name="Picture 1">
            <a:extLst>
              <a:ext uri="{FF2B5EF4-FFF2-40B4-BE49-F238E27FC236}">
                <a16:creationId xmlns:a16="http://schemas.microsoft.com/office/drawing/2014/main" id="{B3221A80-A65C-4D3C-A1E3-93640A24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8" r="3178" b="4047"/>
          <a:stretch>
            <a:fillRect/>
          </a:stretch>
        </p:blipFill>
        <p:spPr bwMode="auto">
          <a:xfrm>
            <a:off x="2438400" y="3276600"/>
            <a:ext cx="36576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DCCC91B9-949B-4D03-8BA7-E97B71AEE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4958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200" b="1" dirty="0">
                <a:solidFill>
                  <a:schemeClr val="accent1"/>
                </a:solidFill>
              </a:rPr>
              <a:t>Fossil fuels </a:t>
            </a:r>
            <a:r>
              <a:rPr lang="en-AU" altLang="en-US" sz="3200" dirty="0">
                <a:solidFill>
                  <a:schemeClr val="accent2"/>
                </a:solidFill>
              </a:rPr>
              <a:t>are produced over millions of years from decayed animal and plant matter.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200" dirty="0">
                <a:solidFill>
                  <a:schemeClr val="accent2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200" dirty="0">
                <a:solidFill>
                  <a:schemeClr val="accent2"/>
                </a:solidFill>
              </a:rPr>
              <a:t>Coal, crude oil and natural gas are all fossil fuels. They are the predominant sources of energy used in Australia.</a:t>
            </a:r>
          </a:p>
          <a:p>
            <a:pPr>
              <a:defRPr/>
            </a:pPr>
            <a:endParaRPr lang="en-AU" altLang="en-US" dirty="0"/>
          </a:p>
        </p:txBody>
      </p:sp>
      <p:sp>
        <p:nvSpPr>
          <p:cNvPr id="26627" name="Title 1">
            <a:extLst>
              <a:ext uri="{FF2B5EF4-FFF2-40B4-BE49-F238E27FC236}">
                <a16:creationId xmlns:a16="http://schemas.microsoft.com/office/drawing/2014/main" id="{7ECE28E6-04B3-4F29-A386-222660DF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2400"/>
            <a:ext cx="8229600" cy="685800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Combustion reactions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46CA64BD-C57A-485B-B921-6C907D11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8229600" cy="685800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Biofuels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22352EE-3328-4841-A368-811DF84E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4958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Fuels that are produced from biodegradeable materials such as crops.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 i="1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Biofuels are classified as </a:t>
            </a:r>
            <a:r>
              <a:rPr lang="en-AU" altLang="en-US" sz="2800">
                <a:solidFill>
                  <a:schemeClr val="accent1"/>
                </a:solidFill>
              </a:rPr>
              <a:t>renewable sources </a:t>
            </a:r>
            <a:r>
              <a:rPr lang="en-AU" altLang="en-US" sz="2800">
                <a:solidFill>
                  <a:schemeClr val="accent2"/>
                </a:solidFill>
              </a:rPr>
              <a:t>of fuels since they can be continually produced from crops or algae. 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E.g. Biogasoline or green gasoline which has a similar chemical composition to unleaded petrol.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0CB0C90-2E16-4C90-8084-2FF858B9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685800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Heat of combustion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C13B02FD-09AB-472C-8555-013D5F833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1148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 i="1">
                <a:solidFill>
                  <a:schemeClr val="accent2"/>
                </a:solidFill>
              </a:rPr>
              <a:t>The heat released when a fuel undergoes complete combustion at standard atmospheric pressure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endParaRPr lang="en-AU" altLang="en-US" sz="280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altLang="en-US" sz="2800">
                <a:solidFill>
                  <a:schemeClr val="accent2"/>
                </a:solidFill>
              </a:rPr>
              <a:t>					Heat absorbed by water =					 	Heat released by 						combustion of fuel</a:t>
            </a:r>
          </a:p>
        </p:txBody>
      </p:sp>
      <p:pic>
        <p:nvPicPr>
          <p:cNvPr id="28676" name="Picture 1">
            <a:extLst>
              <a:ext uri="{FF2B5EF4-FFF2-40B4-BE49-F238E27FC236}">
                <a16:creationId xmlns:a16="http://schemas.microsoft.com/office/drawing/2014/main" id="{57FB4E55-3E44-4ED8-84C9-F0E8D1D4E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38100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013A3A0-6F0A-487B-9CEF-0CAAEE7A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 Chemical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7E00-5C0E-4599-854B-ECA212ED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5638800" cy="48006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All chemical reactions involve the creation of new substances and associated energy transformations.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endParaRPr lang="en-AU" sz="32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transformations: evident in changes in the temperature of the surroundings and/or the emission of light.</a:t>
            </a:r>
          </a:p>
        </p:txBody>
      </p:sp>
      <p:pic>
        <p:nvPicPr>
          <p:cNvPr id="7172" name="Picture 1">
            <a:extLst>
              <a:ext uri="{FF2B5EF4-FFF2-40B4-BE49-F238E27FC236}">
                <a16:creationId xmlns:a16="http://schemas.microsoft.com/office/drawing/2014/main" id="{E6F3052D-1492-455C-BFE7-AE178A6ED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46"/>
          <a:stretch>
            <a:fillRect/>
          </a:stretch>
        </p:blipFill>
        <p:spPr bwMode="auto">
          <a:xfrm>
            <a:off x="6172200" y="1276350"/>
            <a:ext cx="28194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2943DBF-66BF-4737-ABF6-CE925D44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AU" altLang="en-US" sz="3200" b="1">
                <a:solidFill>
                  <a:schemeClr val="bg1"/>
                </a:solidFill>
              </a:rPr>
              <a:t>Chemical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8B8E-E7DE-4FCF-9C4F-E78DE9F21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49530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Represented by a chemical equation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32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Reactants are written on the left-hand side of the arrow 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Products are written on the right-hand side of the arrow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arrow always points from reactants to products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+ indicates more than one reactant/product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u="sng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States</a:t>
            </a: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: (s) solid, (l) liquid, (g) gas (</a:t>
            </a:r>
            <a:r>
              <a:rPr lang="en-AU" sz="2800" kern="12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aq</a:t>
            </a: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) aqueous solution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en-AU" sz="32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4092BE-610B-4935-A55A-20544C02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altLang="en-US" sz="3200" b="1">
                <a:solidFill>
                  <a:schemeClr val="bg1"/>
                </a:solidFill>
              </a:rPr>
              <a:t>Balancing chemical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EAB9-B311-4859-9C7C-237A5FA4A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0" y="1752600"/>
            <a:ext cx="4572000" cy="4495800"/>
          </a:xfrm>
        </p:spPr>
        <p:txBody>
          <a:bodyPr/>
          <a:lstStyle/>
          <a:p>
            <a:pPr marL="0" indent="0" algn="ctr"/>
            <a:r>
              <a:rPr lang="pt-BR" altLang="en-US">
                <a:solidFill>
                  <a:schemeClr val="accent2"/>
                </a:solidFill>
              </a:rPr>
              <a:t>Mg + HCl → MgCl</a:t>
            </a:r>
            <a:r>
              <a:rPr lang="pt-BR" altLang="en-US" baseline="-25000">
                <a:solidFill>
                  <a:schemeClr val="accent2"/>
                </a:solidFill>
              </a:rPr>
              <a:t>2</a:t>
            </a:r>
            <a:r>
              <a:rPr lang="pt-BR" altLang="en-US">
                <a:solidFill>
                  <a:schemeClr val="accent2"/>
                </a:solidFill>
              </a:rPr>
              <a:t> + H</a:t>
            </a:r>
            <a:r>
              <a:rPr lang="pt-BR" altLang="en-US" baseline="-25000">
                <a:solidFill>
                  <a:schemeClr val="accent2"/>
                </a:solidFill>
              </a:rPr>
              <a:t>2</a:t>
            </a:r>
          </a:p>
          <a:p>
            <a:pPr marL="0" indent="0" algn="ctr"/>
            <a:endParaRPr lang="en-AU" altLang="en-US" sz="1000"/>
          </a:p>
          <a:p>
            <a:pPr marL="0" indent="0" algn="ctr"/>
            <a:endParaRPr lang="en-AU" altLang="en-US" sz="1000"/>
          </a:p>
          <a:p>
            <a:pPr marL="0" indent="0" algn="ctr"/>
            <a:r>
              <a:rPr lang="en-AU" altLang="en-US">
                <a:solidFill>
                  <a:schemeClr val="accent2"/>
                </a:solidFill>
              </a:rPr>
              <a:t>one ‘atom’ of Magnesium</a:t>
            </a:r>
          </a:p>
          <a:p>
            <a:pPr marL="0" indent="0" algn="ctr"/>
            <a:r>
              <a:rPr lang="en-AU" altLang="en-US">
                <a:solidFill>
                  <a:schemeClr val="accent2"/>
                </a:solidFill>
              </a:rPr>
              <a:t>two ‘atoms’ of hydrogen</a:t>
            </a:r>
          </a:p>
          <a:p>
            <a:pPr marL="0" indent="0" algn="ctr"/>
            <a:r>
              <a:rPr lang="en-AU" altLang="en-US">
                <a:solidFill>
                  <a:schemeClr val="accent2"/>
                </a:solidFill>
              </a:rPr>
              <a:t>two ‘atoms’ of chlorine</a:t>
            </a:r>
          </a:p>
          <a:p>
            <a:pPr marL="0" indent="0"/>
            <a:endParaRPr lang="en-AU" altLang="en-US">
              <a:solidFill>
                <a:schemeClr val="accent2"/>
              </a:solidFill>
            </a:endParaRPr>
          </a:p>
          <a:p>
            <a:pPr marL="0" indent="0"/>
            <a:endParaRPr lang="en-AU" altLang="en-US">
              <a:solidFill>
                <a:schemeClr val="accent2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 i="1">
                <a:solidFill>
                  <a:schemeClr val="accent2"/>
                </a:solidFill>
              </a:rPr>
              <a:t>at the beginning &amp; at the end = balanced equation</a:t>
            </a:r>
          </a:p>
        </p:txBody>
      </p:sp>
      <p:sp>
        <p:nvSpPr>
          <p:cNvPr id="9220" name="Content Placeholder 3">
            <a:extLst>
              <a:ext uri="{FF2B5EF4-FFF2-40B4-BE49-F238E27FC236}">
                <a16:creationId xmlns:a16="http://schemas.microsoft.com/office/drawing/2014/main" id="{945B60A2-E005-438B-893E-292B7FB65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" y="990600"/>
            <a:ext cx="4038600" cy="41148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Chemist use balance chemical equations to summarise information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What reactants?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&amp;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What products?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&amp;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</a:pPr>
            <a:r>
              <a:rPr lang="en-AU" altLang="en-US">
                <a:solidFill>
                  <a:schemeClr val="accent2"/>
                </a:solidFill>
              </a:rPr>
              <a:t>The numbers of atoms of each element present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1B30D9B-2A53-4B94-B01C-70FE0BC8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2E7F-4123-4B7E-9A6F-A1DC78EA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006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Chemicals react to achieve stability; 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	products are more stable than the reactants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32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32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During chemical reactions;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old bonds break and new bonds 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6142C-2C99-4F94-96D2-BCDC083C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8006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is needed to break bonds.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To chemically break down the forces of attraction that occur between: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metal ions and the delocalised electrons in metallic lattices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cations and anions in ionic lattices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non-metallic elements in covalent molecules and covalent lattices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is released when bonds are formed.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FB67E3D-465E-4F70-AA72-4229CFCD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bg1"/>
                </a:solidFill>
              </a:rPr>
              <a:t>Spontaneous chemical reactions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1B5DEF-DA49-4743-84B3-7DD776E8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382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3200" i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reactions that occur at room temperature without the input of energy such as heat or electricity.</a:t>
            </a: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3200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3200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3200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3200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occur at room temperature </a:t>
            </a:r>
          </a:p>
          <a:p>
            <a:pPr marL="457200" indent="-457200" eaLnBrk="1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AU" altLang="en-US" sz="32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some are quick, some occur slowly</a:t>
            </a: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dirty="0"/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6C2E731A-7FC9-4A79-A295-390851B19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2200"/>
            <a:ext cx="4049713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DB6C2A6-4107-4B4D-BEF9-F288BE53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bg1"/>
                </a:solidFill>
              </a:rPr>
              <a:t>Representing chemical reactions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4D6EA3-C3EA-4DE2-8CBC-0FAE8A9FA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n-AU" sz="2800" b="1" kern="1200" dirty="0">
                <a:solidFill>
                  <a:schemeClr val="accent1"/>
                </a:solidFill>
              </a:rPr>
              <a:t>Net ionic equations </a:t>
            </a: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only show the </a:t>
            </a:r>
            <a:r>
              <a:rPr lang="en-AU" altLang="en-US" sz="2800" i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species</a:t>
            </a: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that </a:t>
            </a:r>
            <a:r>
              <a:rPr lang="en-AU" sz="2800" kern="1200" dirty="0">
                <a:solidFill>
                  <a:schemeClr val="accent2"/>
                </a:solidFill>
              </a:rPr>
              <a:t>change </a:t>
            </a: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</a:rPr>
              <a:t>as they take part in the reaction. </a:t>
            </a: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endParaRPr lang="en-AU" altLang="en-US" sz="2800" u="sng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 eaLnBrk="1" hangingPunct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altLang="en-US" sz="2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Spectator ions </a:t>
            </a: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are not included</a:t>
            </a:r>
            <a:endParaRPr lang="en-AU" sz="28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r>
              <a:rPr lang="en-AU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They are the species which are same on both sides of the ionic equation.</a:t>
            </a:r>
          </a:p>
          <a:p>
            <a:pPr algn="ctr">
              <a:lnSpc>
                <a:spcPct val="100000"/>
              </a:lnSpc>
              <a:spcBef>
                <a:spcPts val="1200"/>
              </a:spcBef>
              <a:defRPr/>
            </a:pPr>
            <a:endParaRPr lang="en-AU" sz="2800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defRPr/>
            </a:pPr>
            <a:r>
              <a:rPr lang="en-AU" sz="2800" kern="1200" dirty="0">
                <a:solidFill>
                  <a:schemeClr val="accent2"/>
                </a:solidFill>
              </a:rPr>
              <a:t>Aqueous species are broken up into their ions. </a:t>
            </a:r>
          </a:p>
          <a:p>
            <a:pPr>
              <a:defRPr/>
            </a:pPr>
            <a:endParaRPr lang="en-AU" sz="2800" i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>
            <a:extLst>
              <a:ext uri="{FF2B5EF4-FFF2-40B4-BE49-F238E27FC236}">
                <a16:creationId xmlns:a16="http://schemas.microsoft.com/office/drawing/2014/main" id="{3B25C35F-A076-4EF5-B64D-7F404980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" t="2580" r="6454"/>
          <a:stretch>
            <a:fillRect/>
          </a:stretch>
        </p:blipFill>
        <p:spPr bwMode="auto">
          <a:xfrm>
            <a:off x="5257800" y="2765425"/>
            <a:ext cx="278765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1147A231-F7B5-4E8C-AE1E-F3BB9EB73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743200"/>
            <a:ext cx="3124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itle 3">
            <a:extLst>
              <a:ext uri="{FF2B5EF4-FFF2-40B4-BE49-F238E27FC236}">
                <a16:creationId xmlns:a16="http://schemas.microsoft.com/office/drawing/2014/main" id="{C5F72F7C-7B6C-4AA0-B7BE-17CAA95D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84138"/>
            <a:ext cx="8229600" cy="750887"/>
          </a:xfrm>
        </p:spPr>
        <p:txBody>
          <a:bodyPr/>
          <a:lstStyle/>
          <a:p>
            <a:r>
              <a:rPr lang="en-AU" altLang="en-US" sz="3600" b="1">
                <a:solidFill>
                  <a:schemeClr val="bg1"/>
                </a:solidFill>
              </a:rPr>
              <a:t>Energy and chemical reactions </a:t>
            </a:r>
          </a:p>
        </p:txBody>
      </p:sp>
      <p:sp>
        <p:nvSpPr>
          <p:cNvPr id="17413" name="Text Placeholder 4">
            <a:extLst>
              <a:ext uri="{FF2B5EF4-FFF2-40B4-BE49-F238E27FC236}">
                <a16:creationId xmlns:a16="http://schemas.microsoft.com/office/drawing/2014/main" id="{366F40C0-44A4-4F4F-A679-8C7A0D0E8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677863"/>
            <a:ext cx="4041775" cy="639762"/>
          </a:xfrm>
        </p:spPr>
        <p:txBody>
          <a:bodyPr/>
          <a:lstStyle/>
          <a:p>
            <a:r>
              <a:rPr lang="en-AU" altLang="en-US" sz="2800">
                <a:solidFill>
                  <a:schemeClr val="accent1"/>
                </a:solidFill>
              </a:rPr>
              <a:t>Exothermic reactions</a:t>
            </a:r>
          </a:p>
        </p:txBody>
      </p:sp>
      <p:sp>
        <p:nvSpPr>
          <p:cNvPr id="7172" name="Content Placeholder 2">
            <a:extLst>
              <a:ext uri="{FF2B5EF4-FFF2-40B4-BE49-F238E27FC236}">
                <a16:creationId xmlns:a16="http://schemas.microsoft.com/office/drawing/2014/main" id="{05AFDBB0-972E-409D-B805-7A645E81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475" y="1519238"/>
            <a:ext cx="3962400" cy="3581400"/>
          </a:xfrm>
        </p:spPr>
        <p:txBody>
          <a:bodyPr/>
          <a:lstStyle/>
          <a:p>
            <a:pPr marL="0" indent="0">
              <a:defRPr/>
            </a:pP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is released </a:t>
            </a:r>
          </a:p>
          <a:p>
            <a:pPr marL="0" indent="0">
              <a:defRPr/>
            </a:pP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of the reactants</a:t>
            </a:r>
          </a:p>
          <a:p>
            <a:pPr marL="0" indent="0">
              <a:defRPr/>
            </a:pPr>
            <a:r>
              <a:rPr lang="en-AU" altLang="en-US" sz="2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&gt; energy of the products</a:t>
            </a:r>
          </a:p>
          <a:p>
            <a:pPr marL="0" indent="0">
              <a:defRPr/>
            </a:pPr>
            <a:endParaRPr lang="en-AU" altLang="en-US" sz="2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15" name="Text Placeholder 5">
            <a:extLst>
              <a:ext uri="{FF2B5EF4-FFF2-40B4-BE49-F238E27FC236}">
                <a16:creationId xmlns:a16="http://schemas.microsoft.com/office/drawing/2014/main" id="{B5F9F5A9-5D9E-4C1C-9E31-623E430A4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0750" y="652463"/>
            <a:ext cx="4041775" cy="639762"/>
          </a:xfrm>
        </p:spPr>
        <p:txBody>
          <a:bodyPr/>
          <a:lstStyle/>
          <a:p>
            <a:r>
              <a:rPr lang="en-AU" altLang="en-US" sz="2800">
                <a:solidFill>
                  <a:schemeClr val="accent1"/>
                </a:solidFill>
              </a:rPr>
              <a:t>Endothermic reactions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CDD7D5-EBD0-4C3F-AFAD-E2468C6C98DD}"/>
              </a:ext>
            </a:extLst>
          </p:cNvPr>
          <p:cNvSpPr txBox="1">
            <a:spLocks/>
          </p:cNvSpPr>
          <p:nvPr/>
        </p:nvSpPr>
        <p:spPr bwMode="auto">
          <a:xfrm>
            <a:off x="4730750" y="1524000"/>
            <a:ext cx="410845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algn="l" rtl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7013" algn="l" rtl="0" eaLnBrk="0" fontAlgn="base" hangingPunct="0">
              <a:lnSpc>
                <a:spcPts val="22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449263" indent="-219075" algn="l" rtl="0" eaLnBrk="0" fontAlgn="base" hangingPunct="0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3pPr>
            <a:lvl4pPr marL="682625" indent="-231775" algn="l" rtl="0" eaLnBrk="0" fontAlgn="base" hangingPunct="0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915988" indent="-231775" algn="l" rtl="0" eaLnBrk="0" fontAlgn="base" hangingPunct="0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1373188" indent="-231775" algn="l" rtl="0" eaLnBrk="1" fontAlgn="base" hangingPunct="1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830388" indent="-231775" algn="l" rtl="0" eaLnBrk="1" fontAlgn="base" hangingPunct="1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2287588" indent="-231775" algn="l" rtl="0" eaLnBrk="1" fontAlgn="base" hangingPunct="1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744788" indent="-231775" algn="l" rtl="0" eaLnBrk="1" fontAlgn="base" hangingPunct="1">
              <a:lnSpc>
                <a:spcPts val="16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defRPr/>
            </a:pPr>
            <a:r>
              <a:rPr lang="en-AU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is absorbed </a:t>
            </a:r>
          </a:p>
          <a:p>
            <a:pPr marL="0" indent="0">
              <a:defRPr/>
            </a:pPr>
            <a:r>
              <a:rPr lang="en-AU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Energy of the reactants </a:t>
            </a:r>
          </a:p>
          <a:p>
            <a:pPr marL="0" indent="0">
              <a:defRPr/>
            </a:pPr>
            <a:r>
              <a:rPr lang="en-AU" alt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&lt; energy of the products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8A2B0F-7B1F-4C9C-9703-923AFA6EF736}"/>
              </a:ext>
            </a:extLst>
          </p:cNvPr>
          <p:cNvSpPr/>
          <p:nvPr/>
        </p:nvSpPr>
        <p:spPr bwMode="auto">
          <a:xfrm>
            <a:off x="109538" y="1335088"/>
            <a:ext cx="4267200" cy="4800600"/>
          </a:xfrm>
          <a:prstGeom prst="rect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19DDC0-5FD8-4A16-A572-5B91E71BFCDF}"/>
              </a:ext>
            </a:extLst>
          </p:cNvPr>
          <p:cNvSpPr/>
          <p:nvPr/>
        </p:nvSpPr>
        <p:spPr bwMode="auto">
          <a:xfrm>
            <a:off x="4564063" y="1335088"/>
            <a:ext cx="4275137" cy="4800600"/>
          </a:xfrm>
          <a:prstGeom prst="rect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AU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B2DCEE"/>
      </a:dk2>
      <a:lt2>
        <a:srgbClr val="80C4E2"/>
      </a:lt2>
      <a:accent1>
        <a:srgbClr val="013658"/>
      </a:accent1>
      <a:accent2>
        <a:srgbClr val="0C5C92"/>
      </a:accent2>
      <a:accent3>
        <a:srgbClr val="FFFFFF"/>
      </a:accent3>
      <a:accent4>
        <a:srgbClr val="000000"/>
      </a:accent4>
      <a:accent5>
        <a:srgbClr val="AAAEB4"/>
      </a:accent5>
      <a:accent6>
        <a:srgbClr val="0A5384"/>
      </a:accent6>
      <a:hlink>
        <a:srgbClr val="0089C5"/>
      </a:hlink>
      <a:folHlink>
        <a:srgbClr val="4CACD6"/>
      </a:folHlink>
    </a:clrScheme>
    <a:fontScheme name="CL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L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_PowerPoi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_PowerPoi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30DEBF7E8BEF4BA396B592152DA228" ma:contentTypeVersion="23" ma:contentTypeDescription="Create a new document." ma:contentTypeScope="" ma:versionID="c99ea7ec073bb56e4046c71651e8c57d">
  <xsd:schema xmlns:xsd="http://www.w3.org/2001/XMLSchema" xmlns:xs="http://www.w3.org/2001/XMLSchema" xmlns:p="http://schemas.microsoft.com/office/2006/metadata/properties" xmlns:ns1="http://schemas.microsoft.com/sharepoint/v3" xmlns:ns2="776f451b-789d-4c8f-af74-3c000e6cce27" xmlns:ns3="00896bbc-7f86-448f-ab6b-109e07409180" targetNamespace="http://schemas.microsoft.com/office/2006/metadata/properties" ma:root="true" ma:fieldsID="e754bb5c132b05dabb07f70971e213a2" ns1:_="" ns2:_="" ns3:_="">
    <xsd:import namespace="http://schemas.microsoft.com/sharepoint/v3"/>
    <xsd:import namespace="776f451b-789d-4c8f-af74-3c000e6cce27"/>
    <xsd:import namespace="00896bbc-7f86-448f-ab6b-109e0740918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6f451b-789d-4c8f-af74-3c000e6cce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40edb284-b2af-4982-87ad-a11fa734b163}" ma:internalName="TaxCatchAll" ma:showField="CatchAllData" ma:web="776f451b-789d-4c8f-af74-3c000e6cce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96bbc-7f86-448f-ab6b-109e07409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807d7447-0f6d-4322-8bac-43da6d24e0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776f451b-789d-4c8f-af74-3c000e6cce27" xsi:nil="true"/>
    <lcf76f155ced4ddcb4097134ff3c332f xmlns="00896bbc-7f86-448f-ab6b-109e0740918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0AFFD4-2E74-4E4C-B78B-B8F5267134F3}"/>
</file>

<file path=customXml/itemProps2.xml><?xml version="1.0" encoding="utf-8"?>
<ds:datastoreItem xmlns:ds="http://schemas.openxmlformats.org/officeDocument/2006/customXml" ds:itemID="{393A2499-1548-4C42-B5AD-06BC6871095D}"/>
</file>

<file path=customXml/itemProps3.xml><?xml version="1.0" encoding="utf-8"?>
<ds:datastoreItem xmlns:ds="http://schemas.openxmlformats.org/officeDocument/2006/customXml" ds:itemID="{2E6AC2D4-1823-42BF-BAE4-8B61D2848679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3803</TotalTime>
  <Words>814</Words>
  <Application>Microsoft Office PowerPoint</Application>
  <PresentationFormat>On-screen Show (4:3)</PresentationFormat>
  <Paragraphs>135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Wingdings</vt:lpstr>
      <vt:lpstr>Calibri</vt:lpstr>
      <vt:lpstr>Theme1</vt:lpstr>
      <vt:lpstr>Chapter 4: Chemical reactions</vt:lpstr>
      <vt:lpstr> Chemical reactions</vt:lpstr>
      <vt:lpstr>Chemical equations</vt:lpstr>
      <vt:lpstr>Balancing chemical equations</vt:lpstr>
      <vt:lpstr>Reactivity</vt:lpstr>
      <vt:lpstr>PowerPoint Presentation</vt:lpstr>
      <vt:lpstr>Spontaneous chemical reactions</vt:lpstr>
      <vt:lpstr>Representing chemical reactions</vt:lpstr>
      <vt:lpstr>Energy and chemical reactions </vt:lpstr>
      <vt:lpstr>Enthalpy</vt:lpstr>
      <vt:lpstr>PowerPoint Presentation</vt:lpstr>
      <vt:lpstr>PowerPoint Presentation</vt:lpstr>
      <vt:lpstr>Specific heat capacity </vt:lpstr>
      <vt:lpstr>Specific heat capacity </vt:lpstr>
      <vt:lpstr>PowerPoint Presentation</vt:lpstr>
      <vt:lpstr>Combustion reactions</vt:lpstr>
      <vt:lpstr>Combustion reactions</vt:lpstr>
      <vt:lpstr>Biofuels</vt:lpstr>
      <vt:lpstr>Heat of combustion</vt:lpstr>
    </vt:vector>
  </TitlesOfParts>
  <Company>Cengage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PTM: Goal Setting</dc:title>
  <dc:creator>Perkins, Richard</dc:creator>
  <cp:lastModifiedBy>Nick Marston</cp:lastModifiedBy>
  <cp:revision>290</cp:revision>
  <dcterms:created xsi:type="dcterms:W3CDTF">2009-07-02T12:34:17Z</dcterms:created>
  <dcterms:modified xsi:type="dcterms:W3CDTF">2020-03-30T05:40:55Z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0x0101007D30DEBF7E8BEF4BA396B592152DA228</vt:lpwstr>
  </property>
</Properties>
</file>